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7" r:id="rId4"/>
    <p:sldId id="267" r:id="rId5"/>
    <p:sldId id="270" r:id="rId6"/>
    <p:sldId id="259" r:id="rId7"/>
    <p:sldId id="261" r:id="rId8"/>
    <p:sldId id="262" r:id="rId9"/>
    <p:sldId id="264" r:id="rId10"/>
    <p:sldId id="271" r:id="rId11"/>
    <p:sldId id="269" r:id="rId12"/>
    <p:sldId id="260" r:id="rId13"/>
    <p:sldId id="266" r:id="rId14"/>
    <p:sldId id="265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17267-3C19-4BC1-A715-676E5141661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808F8-DA41-43BF-99EB-AAE3722E5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7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Aim for a balanced</a:t>
            </a:r>
            <a:r>
              <a:rPr lang="en-US" baseline="0" dirty="0" smtClean="0"/>
              <a:t> diet that reduces excess fat and sugar. Encourage water or low-fat milk as beverages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808F8-DA41-43BF-99EB-AAE3722E59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56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B995C24-010D-4E02-9F80-ADADAD32B3C7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8538088-7EAE-45B3-A32C-0E545E583D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oosemyplate.gov/printpages/MyPlateFoodGroups/Vegetables/food-groups.vegetables-amount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google.com/url?sa=i&amp;rct=j&amp;q=&amp;esrc=s&amp;frm=1&amp;source=images&amp;cd=&amp;cad=rja&amp;uact=8&amp;ved=0CAcQjRw&amp;url=http://fitness.isport.com/fitness-guides/tips-on-eating-healthy-as-a-family&amp;ei=4iJ_VOK-IY6hyATCwILIDA&amp;bvm=bv.80642063,d.aWw&amp;psig=AFQjCNGHhevgNgyEPHicq27Rk9f8REQGtQ&amp;ust=1417704413724379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fitness.isport.com/fitness-guides/tips-on-eating-healthy-as-a-family&amp;ei=4iJ_VOK-IY6hyATCwILIDA&amp;bvm=bv.80642063,d.aWw&amp;psig=AFQjCNGHhevgNgyEPHicq27Rk9f8REQGtQ&amp;ust=1417704413724379" TargetMode="External"/><Relationship Id="rId2" Type="http://schemas.openxmlformats.org/officeDocument/2006/relationships/hyperlink" Target="http://www.letsmove.gov/healthy-famili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letsmove.gov/healthy-famili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fda.gov/Food/IngredientsPackagingLabeling/LabelingNutrition/ucm274593.htm#see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sph.harvard.edu/nutritionsource/how-sweet-is-it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27708"/>
            <a:ext cx="6019800" cy="2029691"/>
          </a:xfrm>
        </p:spPr>
        <p:txBody>
          <a:bodyPr/>
          <a:lstStyle/>
          <a:p>
            <a:r>
              <a:rPr lang="en-US" dirty="0" smtClean="0"/>
              <a:t>Healthy Eating for Families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38586" y="2057400"/>
            <a:ext cx="5114778" cy="1101248"/>
          </a:xfrm>
        </p:spPr>
        <p:txBody>
          <a:bodyPr/>
          <a:lstStyle/>
          <a:p>
            <a:r>
              <a:rPr lang="en-US" dirty="0" smtClean="0"/>
              <a:t>January 21</a:t>
            </a:r>
            <a:r>
              <a:rPr lang="en-US" baseline="30000" dirty="0" smtClean="0"/>
              <a:t>st</a:t>
            </a:r>
            <a:r>
              <a:rPr lang="en-US" dirty="0" smtClean="0"/>
              <a:t>, 2015</a:t>
            </a:r>
          </a:p>
          <a:p>
            <a:r>
              <a:rPr lang="en-US" dirty="0" smtClean="0"/>
              <a:t>Jennifer Glen, MS, RD</a:t>
            </a:r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00400"/>
            <a:ext cx="4648200" cy="3026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02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"/>
            <a:ext cx="7239000" cy="1143000"/>
          </a:xfrm>
        </p:spPr>
        <p:txBody>
          <a:bodyPr/>
          <a:lstStyle/>
          <a:p>
            <a:r>
              <a:rPr lang="en-US" dirty="0" smtClean="0"/>
              <a:t>General healthful eating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kschneider\Downloads\myplate_blue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5188528" cy="475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172200" y="1219200"/>
            <a:ext cx="1905000" cy="990600"/>
          </a:xfrm>
          <a:prstGeom prst="wedgeEllipseCallout">
            <a:avLst>
              <a:gd name="adj1" fmla="val -44106"/>
              <a:gd name="adj2" fmla="val 583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59236" y="1328034"/>
            <a:ext cx="1586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Switch to skim or 1% milk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406736" y="3039205"/>
            <a:ext cx="1905000" cy="990600"/>
            <a:chOff x="5791200" y="3086018"/>
            <a:chExt cx="1905000" cy="990600"/>
          </a:xfrm>
        </p:grpSpPr>
        <p:sp>
          <p:nvSpPr>
            <p:cNvPr id="12" name="Oval Callout 11"/>
            <p:cNvSpPr/>
            <p:nvPr/>
          </p:nvSpPr>
          <p:spPr>
            <a:xfrm>
              <a:off x="5791200" y="3086018"/>
              <a:ext cx="1905000" cy="990600"/>
            </a:xfrm>
            <a:prstGeom prst="wedgeEllipseCallout">
              <a:avLst>
                <a:gd name="adj1" fmla="val -63742"/>
                <a:gd name="adj2" fmla="val -2840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50527" y="3141814"/>
              <a:ext cx="15863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Make half your grains whole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5800" y="1409700"/>
            <a:ext cx="2660073" cy="990600"/>
            <a:chOff x="685800" y="1409700"/>
            <a:chExt cx="2660073" cy="990600"/>
          </a:xfrm>
        </p:grpSpPr>
        <p:sp>
          <p:nvSpPr>
            <p:cNvPr id="14" name="Oval Callout 13"/>
            <p:cNvSpPr/>
            <p:nvPr/>
          </p:nvSpPr>
          <p:spPr>
            <a:xfrm>
              <a:off x="685800" y="1409700"/>
              <a:ext cx="2660073" cy="990600"/>
            </a:xfrm>
            <a:prstGeom prst="wedgeEllipseCallout">
              <a:avLst>
                <a:gd name="adj1" fmla="val 26439"/>
                <a:gd name="adj2" fmla="val 6529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65909" y="1563469"/>
              <a:ext cx="22998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Make half your plate fruits and veggies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5822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78180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Sneak in More Fruits and vegetables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76400" y="196644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7" t="29449" r="16022" b="20763"/>
          <a:stretch/>
        </p:blipFill>
        <p:spPr bwMode="auto">
          <a:xfrm>
            <a:off x="532106" y="1781480"/>
            <a:ext cx="6514454" cy="3642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6070737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http://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www.choosemyplate.gov/printpages/MyPlateFoodGroups/Vegetables/food-groups.vegetables-amount.pdf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29362" r="16711" b="17011"/>
          <a:stretch/>
        </p:blipFill>
        <p:spPr bwMode="auto">
          <a:xfrm>
            <a:off x="532106" y="1906292"/>
            <a:ext cx="6637149" cy="392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s://encrypted-tbn3.gstatic.com/images?q=tbn:ANd9GcSAwE7_WqWlya28Hyf0fl4XRwCpELkkT-Rnmk2r_cj_xzqs-msX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283" y="196644"/>
            <a:ext cx="1528917" cy="182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03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78180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Sneak in More Fruits and vegetables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Fritattas</a:t>
            </a:r>
            <a:endParaRPr lang="en-US" dirty="0" smtClean="0"/>
          </a:p>
          <a:p>
            <a:pPr lvl="1"/>
            <a:r>
              <a:rPr lang="en-US" dirty="0" smtClean="0"/>
              <a:t>Try something new! Make a </a:t>
            </a:r>
            <a:r>
              <a:rPr lang="en-US" dirty="0" err="1" smtClean="0"/>
              <a:t>fritatta</a:t>
            </a:r>
            <a:r>
              <a:rPr lang="en-US" dirty="0" smtClean="0"/>
              <a:t> with plenty of vegetables added</a:t>
            </a:r>
          </a:p>
          <a:p>
            <a:r>
              <a:rPr lang="en-US" dirty="0" smtClean="0"/>
              <a:t>Muffins</a:t>
            </a:r>
          </a:p>
          <a:p>
            <a:pPr lvl="1"/>
            <a:r>
              <a:rPr lang="en-US" dirty="0" smtClean="0"/>
              <a:t>Bake your favorite muffins with carrots, zucchini, pumpkin, or applesauce mixed in </a:t>
            </a:r>
          </a:p>
          <a:p>
            <a:r>
              <a:rPr lang="en-US" dirty="0" smtClean="0"/>
              <a:t>Sauce</a:t>
            </a:r>
          </a:p>
          <a:p>
            <a:pPr lvl="1"/>
            <a:r>
              <a:rPr lang="en-US" dirty="0" smtClean="0"/>
              <a:t>Spice up regular tomato sauce with different pureed veggies</a:t>
            </a:r>
          </a:p>
          <a:p>
            <a:r>
              <a:rPr lang="en-US" dirty="0" smtClean="0"/>
              <a:t>Smoothies</a:t>
            </a:r>
          </a:p>
          <a:p>
            <a:pPr lvl="1"/>
            <a:r>
              <a:rPr lang="en-US" dirty="0" smtClean="0"/>
              <a:t>Blend low-fat yogurt or milk with frozen fruit for a quick serving of dairy and fruit!</a:t>
            </a: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www.letsmove.gov/healthy-families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 descr="https://encrypted-tbn3.gstatic.com/images?q=tbn:ANd9GcSAwE7_WqWlya28Hyf0fl4XRwCpELkkT-Rnmk2r_cj_xzqs-msX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283" y="196644"/>
            <a:ext cx="1528917" cy="182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676400" y="196644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19200" y="2286000"/>
            <a:ext cx="5869859" cy="48463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None/>
            </a:pPr>
            <a:r>
              <a:rPr lang="en-US" dirty="0" smtClean="0"/>
              <a:t>Don’t give up on introducing new types of food!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Kids may need to be exposed to a new fruit or vegetable up to </a:t>
            </a:r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en-US" dirty="0" smtClean="0"/>
              <a:t> times before they will try it and include it in a regular diet.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77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Kids who eat Breakfast…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 less school</a:t>
            </a:r>
          </a:p>
          <a:p>
            <a:r>
              <a:rPr lang="en-US" dirty="0" smtClean="0"/>
              <a:t>Do better in math</a:t>
            </a:r>
          </a:p>
          <a:p>
            <a:pPr marL="0" indent="0">
              <a:buNone/>
            </a:pPr>
            <a:r>
              <a:rPr lang="en-US" dirty="0" smtClean="0"/>
              <a:t>Therefore more likely to graduate HS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Cereal/milk</a:t>
            </a:r>
          </a:p>
          <a:p>
            <a:r>
              <a:rPr lang="en-US" dirty="0" smtClean="0"/>
              <a:t>Oatmeal/fruit</a:t>
            </a:r>
          </a:p>
          <a:p>
            <a:r>
              <a:rPr lang="en-US" dirty="0" smtClean="0"/>
              <a:t>Hard boiled egg</a:t>
            </a:r>
          </a:p>
          <a:p>
            <a:r>
              <a:rPr lang="en-US" dirty="0" err="1" smtClean="0"/>
              <a:t>Eng</a:t>
            </a:r>
            <a:r>
              <a:rPr lang="en-US" dirty="0" smtClean="0"/>
              <a:t> muffin/PB</a:t>
            </a:r>
          </a:p>
          <a:p>
            <a:r>
              <a:rPr lang="en-US" dirty="0" smtClean="0"/>
              <a:t>Apple or banana/PB</a:t>
            </a:r>
          </a:p>
        </p:txBody>
      </p:sp>
      <p:pic>
        <p:nvPicPr>
          <p:cNvPr id="1026" name="Picture 2" descr="C:\Users\JGlen\AppData\Local\Microsoft\Windows\Temporary Internet Files\Content.IE5\E5HIPNE5\breakfas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3009900" cy="273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60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Healthy Snacks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6477000" cy="48463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Homemade trail mix</a:t>
            </a:r>
          </a:p>
          <a:p>
            <a:pPr lvl="1"/>
            <a:r>
              <a:rPr lang="en-US" dirty="0"/>
              <a:t>Mix unsalted nuts, seeds, and dried fruit. </a:t>
            </a:r>
            <a:r>
              <a:rPr lang="en-US" dirty="0" smtClean="0"/>
              <a:t>    Pre-portion </a:t>
            </a:r>
            <a:r>
              <a:rPr lang="en-US" dirty="0"/>
              <a:t>for the week!</a:t>
            </a:r>
          </a:p>
          <a:p>
            <a:r>
              <a:rPr lang="en-US" dirty="0"/>
              <a:t>Vegetables and healthy dip</a:t>
            </a:r>
          </a:p>
          <a:p>
            <a:pPr lvl="1"/>
            <a:r>
              <a:rPr lang="en-US" dirty="0"/>
              <a:t>Serve raw or cooked veggies with plain yogurt mixed with herb seasoning mix </a:t>
            </a:r>
          </a:p>
          <a:p>
            <a:r>
              <a:rPr lang="en-US" dirty="0" smtClean="0"/>
              <a:t>Frog, ants, bugs on a log </a:t>
            </a:r>
            <a:endParaRPr lang="en-US" dirty="0">
              <a:hlinkClick r:id="rId2"/>
            </a:endParaRPr>
          </a:p>
          <a:p>
            <a:pPr lvl="1"/>
            <a:r>
              <a:rPr lang="en-US" dirty="0" smtClean="0"/>
              <a:t>For a salty/crunchy snack use cream cheese and olives on celery </a:t>
            </a:r>
          </a:p>
          <a:p>
            <a:r>
              <a:rPr lang="en-US" dirty="0" smtClean="0"/>
              <a:t>Fruit kabobs</a:t>
            </a:r>
          </a:p>
          <a:p>
            <a:pPr lvl="1"/>
            <a:r>
              <a:rPr lang="en-US" dirty="0" smtClean="0"/>
              <a:t>Melon, grapes, kiwi with vanilla yogurt for dipping </a:t>
            </a:r>
          </a:p>
          <a:p>
            <a:r>
              <a:rPr lang="en-US" dirty="0" smtClean="0"/>
              <a:t>Rice cakes topped with cream cheese or peanut butter or </a:t>
            </a:r>
            <a:r>
              <a:rPr lang="en-US" dirty="0" err="1" smtClean="0"/>
              <a:t>nutella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3074" name="Picture 2" descr="http://bed56888308e93972c04-0dfc23b7b97881dee012a129d9518bae.r34.cf1.rackcdn.com/sites/default/files/imagecache/standard/recipes/SN749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b="10101"/>
          <a:stretch/>
        </p:blipFill>
        <p:spPr bwMode="auto">
          <a:xfrm>
            <a:off x="6587836" y="914400"/>
            <a:ext cx="2057400" cy="162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coem.com/blog/wp-content/uploads/2013/02/Fruit-Kabob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/>
          <a:stretch/>
        </p:blipFill>
        <p:spPr bwMode="auto">
          <a:xfrm>
            <a:off x="6587836" y="3858491"/>
            <a:ext cx="2256311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2667000"/>
            <a:ext cx="6477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None/>
            </a:pPr>
            <a:r>
              <a:rPr lang="en-US" dirty="0" smtClean="0"/>
              <a:t>Discourage snacking in front of the TV or while using other electronics</a:t>
            </a:r>
          </a:p>
          <a:p>
            <a:pPr marL="0" indent="0" algn="ctr">
              <a:buNone/>
            </a:pPr>
            <a:r>
              <a:rPr lang="en-US" dirty="0" smtClean="0"/>
              <a:t>Allowing your child to focus on their snack will reduce overeating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4582391"/>
            <a:ext cx="24384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21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Healthy Lunches</a:t>
            </a:r>
            <a:r>
              <a:rPr lang="en-US" dirty="0"/>
              <a:t/>
            </a:r>
            <a:br>
              <a:rPr lang="en-US" dirty="0"/>
            </a:br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Traditional Lunch with a twist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5181600" cy="4846320"/>
          </a:xfrm>
        </p:spPr>
        <p:txBody>
          <a:bodyPr/>
          <a:lstStyle/>
          <a:p>
            <a:r>
              <a:rPr lang="en-US" dirty="0" smtClean="0"/>
              <a:t>Turkey and cheese pita pockets</a:t>
            </a:r>
          </a:p>
          <a:p>
            <a:pPr lvl="1"/>
            <a:r>
              <a:rPr lang="en-US" dirty="0" smtClean="0"/>
              <a:t>Add veggies and hummus for extra nutrients </a:t>
            </a:r>
          </a:p>
          <a:p>
            <a:endParaRPr lang="en-US" dirty="0" smtClean="0"/>
          </a:p>
          <a:p>
            <a:r>
              <a:rPr lang="en-US" dirty="0" smtClean="0"/>
              <a:t>Pizza roll-up</a:t>
            </a:r>
          </a:p>
          <a:p>
            <a:pPr lvl="1"/>
            <a:r>
              <a:rPr lang="en-US" dirty="0" smtClean="0"/>
              <a:t>Whole wheat wrap, part-skim mozzarella, sauce and pepperoni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Peanut butter and jelly sushi</a:t>
            </a:r>
          </a:p>
          <a:p>
            <a:pPr lvl="1"/>
            <a:r>
              <a:rPr lang="en-US" dirty="0" smtClean="0"/>
              <a:t>Traditional PB&amp;J in a fun shape</a:t>
            </a:r>
            <a:endParaRPr lang="en-US" dirty="0"/>
          </a:p>
        </p:txBody>
      </p:sp>
      <p:pic>
        <p:nvPicPr>
          <p:cNvPr id="2050" name="Picture 2" descr="6. Turkey-Cheese Pita Pocke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7" t="10918" r="12760" b="5707"/>
          <a:stretch/>
        </p:blipFill>
        <p:spPr bwMode="auto">
          <a:xfrm>
            <a:off x="5769728" y="1524000"/>
            <a:ext cx="22098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eanut Butter and Jelly Sushi Rolls. Photo by gailan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096" y="5257800"/>
            <a:ext cx="253365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61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Healthy Lunches</a:t>
            </a:r>
            <a:br>
              <a:rPr lang="en-US" dirty="0" smtClean="0"/>
            </a:br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Bento box idea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 descr="C:\Users\kschneider\AppData\Local\Microsoft\Windows\Temporary Internet Files\Content.IE5\G7X7U351\tumblr_m0ltj9L3Ir1qk0wezo6_5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049" y="2221677"/>
            <a:ext cx="4876800" cy="365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1485900" y="4652075"/>
            <a:ext cx="1600200" cy="1219200"/>
          </a:xfrm>
          <a:prstGeom prst="wedgeRoundRectCallout">
            <a:avLst>
              <a:gd name="adj1" fmla="val 104106"/>
              <a:gd name="adj2" fmla="val -620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85900" y="4792498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Chicken, tuna, egg salad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715000" y="1832675"/>
            <a:ext cx="1600200" cy="1219200"/>
          </a:xfrm>
          <a:prstGeom prst="wedgeRoundRectCallout">
            <a:avLst>
              <a:gd name="adj1" fmla="val -47952"/>
              <a:gd name="adj2" fmla="val 7902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15000" y="1973098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Cut-up cooked or raw veggies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845949" y="1891970"/>
            <a:ext cx="1600200" cy="1219200"/>
          </a:xfrm>
          <a:prstGeom prst="wedgeRoundRectCallout">
            <a:avLst>
              <a:gd name="adj1" fmla="val 116696"/>
              <a:gd name="adj2" fmla="val 5487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45949" y="1973098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Fresh fruit with yogurt or cheese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4.bp.blogspot.com/-Pq_qIsQVyfo/UCrvfG__JhI/AAAAAAAAAws/nP5oumrTHMM/s1600/meat+cheese+and+crack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18383"/>
            <a:ext cx="5334000" cy="375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Healthy Lunches</a:t>
            </a:r>
            <a:br>
              <a:rPr lang="en-US" dirty="0" smtClean="0"/>
            </a:br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Bento box idea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685800" y="4827016"/>
            <a:ext cx="1600200" cy="1219200"/>
          </a:xfrm>
          <a:prstGeom prst="wedgeRoundRectCallout">
            <a:avLst>
              <a:gd name="adj1" fmla="val 104106"/>
              <a:gd name="adj2" fmla="val -620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4892531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Whole grain crackers or sweet potato chips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721458" y="1619110"/>
            <a:ext cx="1600200" cy="1219200"/>
          </a:xfrm>
          <a:prstGeom prst="wedgeRoundRectCallout">
            <a:avLst>
              <a:gd name="adj1" fmla="val -47952"/>
              <a:gd name="adj2" fmla="val 7902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8487" y="1743031"/>
            <a:ext cx="1746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Carrot or cucumber sticks with dip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652866" y="1832675"/>
            <a:ext cx="1600200" cy="833686"/>
          </a:xfrm>
          <a:prstGeom prst="wedgeRoundRectCallout">
            <a:avLst>
              <a:gd name="adj1" fmla="val 74081"/>
              <a:gd name="adj2" fmla="val 790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154" y="1926352"/>
            <a:ext cx="144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Sliced meat &amp; cheese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6521558" y="4292868"/>
            <a:ext cx="1600200" cy="1219200"/>
          </a:xfrm>
          <a:prstGeom prst="wedgeRoundRectCallout">
            <a:avLst>
              <a:gd name="adj1" fmla="val -81850"/>
              <a:gd name="adj2" fmla="val 27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448587" y="4569365"/>
            <a:ext cx="1746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Fruit salad or applesauce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0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Division of Responsibility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6" t="17572" r="15103" b="23158"/>
          <a:stretch/>
        </p:blipFill>
        <p:spPr bwMode="auto">
          <a:xfrm>
            <a:off x="263237" y="1447800"/>
            <a:ext cx="755618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92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6705600" cy="1295400"/>
          </a:xfrm>
        </p:spPr>
        <p:txBody>
          <a:bodyPr/>
          <a:lstStyle/>
          <a:p>
            <a:r>
              <a:rPr lang="en-US" dirty="0" smtClean="0"/>
              <a:t>Check out the Nutrition facts label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5616062"/>
            <a:ext cx="274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www.fda.gov/Food/IngredientsPackagingLabeling/LabelingNutrition/ucm274593.htm#see4</a:t>
            </a:r>
            <a:endParaRPr lang="en-US" sz="1200" dirty="0" smtClean="0"/>
          </a:p>
          <a:p>
            <a:endParaRPr lang="en-US" sz="1200" dirty="0"/>
          </a:p>
        </p:txBody>
      </p:sp>
      <p:pic>
        <p:nvPicPr>
          <p:cNvPr id="5" name="Picture 3" descr="C:\Users\kschneider\AppData\Local\Microsoft\Windows\Temporary Internet Files\Content.IE5\GSPWUW7U\labelGuide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28334"/>
            <a:ext cx="572778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5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an active 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4566970" cy="48463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Keep an activity calendar</a:t>
            </a:r>
          </a:p>
          <a:p>
            <a:pPr lvl="1"/>
            <a:r>
              <a:rPr lang="en-US" dirty="0" smtClean="0"/>
              <a:t>Plan ahead what fun events you will do that month and stick with it!</a:t>
            </a:r>
          </a:p>
          <a:p>
            <a:r>
              <a:rPr lang="en-US" dirty="0" smtClean="0"/>
              <a:t>Housework and chores count as activity!</a:t>
            </a:r>
          </a:p>
          <a:p>
            <a:r>
              <a:rPr lang="en-US" dirty="0" smtClean="0"/>
              <a:t>Limit TV time</a:t>
            </a:r>
          </a:p>
          <a:p>
            <a:pPr lvl="1"/>
            <a:r>
              <a:rPr lang="en-US" dirty="0" smtClean="0"/>
              <a:t>Or make a rule- every 30 min TV is allowed per 30 min. activity.</a:t>
            </a:r>
          </a:p>
          <a:p>
            <a:r>
              <a:rPr lang="en-US" dirty="0" smtClean="0"/>
              <a:t>Take a walk together after dinner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59034" y="2716081"/>
            <a:ext cx="4724400" cy="1815882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Adults need 30 min. of activity 5x/week.</a:t>
            </a:r>
          </a:p>
          <a:p>
            <a:pPr algn="ctr"/>
            <a:r>
              <a:rPr lang="en-US" sz="2800" dirty="0" smtClean="0"/>
              <a:t>And children need 60 min activity 7x/week!</a:t>
            </a:r>
            <a:endParaRPr lang="en-US" sz="2800" dirty="0"/>
          </a:p>
        </p:txBody>
      </p:sp>
      <p:pic>
        <p:nvPicPr>
          <p:cNvPr id="6146" name="Picture 2" descr="C:\Users\kschneider\AppData\Local\Microsoft\Windows\Temporary Internet Files\Content.IE5\QYJ9B2DK\Fitness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347461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95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beverage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Encourage water or low-fat milk for hydration</a:t>
            </a:r>
          </a:p>
          <a:p>
            <a:pPr lvl="1"/>
            <a:r>
              <a:rPr lang="en-US" dirty="0"/>
              <a:t>2-3 cup </a:t>
            </a:r>
            <a:r>
              <a:rPr lang="en-US" dirty="0" smtClean="0"/>
              <a:t>milk/day (kids ages 4-18 years old) </a:t>
            </a:r>
          </a:p>
          <a:p>
            <a:r>
              <a:rPr lang="en-US" dirty="0" smtClean="0"/>
              <a:t>Limit sugar sweetened beverages (juice, soda, sweet ice tea, lemonade)</a:t>
            </a:r>
          </a:p>
          <a:p>
            <a:endParaRPr lang="en-US" dirty="0"/>
          </a:p>
        </p:txBody>
      </p:sp>
      <p:pic>
        <p:nvPicPr>
          <p:cNvPr id="1026" name="Picture 2" descr="C:\Users\kschneider\AppData\Local\Microsoft\Windows\Temporary Internet Files\Content.IE5\GSPWUW7U\6898447394_34db51e272_z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038600"/>
            <a:ext cx="172705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00" y="44958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How many teaspoons of sugar do you think are in 12 </a:t>
            </a:r>
            <a:r>
              <a:rPr lang="en-US" b="1" dirty="0" err="1" smtClean="0">
                <a:solidFill>
                  <a:schemeClr val="accent1"/>
                </a:solidFill>
              </a:rPr>
              <a:t>oz</a:t>
            </a:r>
            <a:r>
              <a:rPr lang="en-US" b="1" dirty="0" smtClean="0">
                <a:solidFill>
                  <a:schemeClr val="accent1"/>
                </a:solidFill>
              </a:rPr>
              <a:t> of juice or soda?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4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beverage </a:t>
            </a:r>
            <a:endParaRPr 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6" t="11190" r="12046" b="8770"/>
          <a:stretch/>
        </p:blipFill>
        <p:spPr bwMode="auto">
          <a:xfrm>
            <a:off x="533398" y="356557"/>
            <a:ext cx="7536426" cy="585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247" y="6211669"/>
            <a:ext cx="8192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How Sweet is It? From Harvard School of Public Health</a:t>
            </a:r>
          </a:p>
          <a:p>
            <a:r>
              <a:rPr lang="en-US" sz="1200" dirty="0" smtClean="0"/>
              <a:t> </a:t>
            </a: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://www.hsph.harvard.edu/nutritionsource/how-sweet-is-it</a:t>
            </a:r>
            <a:r>
              <a:rPr lang="en-US" sz="1200" dirty="0" smtClean="0">
                <a:hlinkClick r:id="rId3"/>
              </a:rPr>
              <a:t>/</a:t>
            </a:r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3898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 more facts and recipes…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http://www.choosemyplate.gov</a:t>
            </a:r>
            <a:r>
              <a:rPr lang="en-US" sz="2000" dirty="0" smtClean="0"/>
              <a:t>/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http</a:t>
            </a:r>
            <a:r>
              <a:rPr lang="en-US" sz="2000" dirty="0"/>
              <a:t>://</a:t>
            </a:r>
            <a:r>
              <a:rPr lang="en-US" sz="2000" dirty="0" smtClean="0"/>
              <a:t>www.letsmove.gov/healthy-families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http://www.eatright.org/kids</a:t>
            </a:r>
            <a:r>
              <a:rPr lang="en-US" sz="2000" dirty="0" smtClean="0"/>
              <a:t>/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http://</a:t>
            </a:r>
            <a:r>
              <a:rPr lang="en-US" sz="2000" dirty="0" smtClean="0"/>
              <a:t>www.nutrition.gov/life-stages/children</a:t>
            </a:r>
          </a:p>
        </p:txBody>
      </p:sp>
      <p:pic>
        <p:nvPicPr>
          <p:cNvPr id="1029" name="Picture 5" descr="C:\Users\kschneider\AppData\Local\Microsoft\Windows\Temporary Internet Files\Content.IE5\GSPWUW7U\iStock_000004768089XSmall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581400"/>
            <a:ext cx="344521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26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778</TotalTime>
  <Words>555</Words>
  <Application>Microsoft Office PowerPoint</Application>
  <PresentationFormat>On-screen Show (4:3)</PresentationFormat>
  <Paragraphs>91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Opulent</vt:lpstr>
      <vt:lpstr>Healthy Eating for Families</vt:lpstr>
      <vt:lpstr>General healthful eating </vt:lpstr>
      <vt:lpstr>Sneak in More Fruits and vegetables</vt:lpstr>
      <vt:lpstr>Sneak in More Fruits and vegetables</vt:lpstr>
      <vt:lpstr>Kids who eat Breakfast…</vt:lpstr>
      <vt:lpstr>Healthy Snacks</vt:lpstr>
      <vt:lpstr>Healthy Lunches Traditional Lunch with a twist</vt:lpstr>
      <vt:lpstr>Healthy Lunches The Bento box idea</vt:lpstr>
      <vt:lpstr>Healthy Lunches The Bento box idea</vt:lpstr>
      <vt:lpstr>Division of Responsibility</vt:lpstr>
      <vt:lpstr>Check out the Nutrition facts label </vt:lpstr>
      <vt:lpstr>Be an active family</vt:lpstr>
      <vt:lpstr>A better beverage</vt:lpstr>
      <vt:lpstr>A better beverage </vt:lpstr>
      <vt:lpstr>Find more facts and recipes…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Schneider, Kathryn</dc:creator>
  <cp:lastModifiedBy>ISDADMIN</cp:lastModifiedBy>
  <cp:revision>30</cp:revision>
  <dcterms:created xsi:type="dcterms:W3CDTF">2014-12-03T14:20:57Z</dcterms:created>
  <dcterms:modified xsi:type="dcterms:W3CDTF">2015-01-21T20:00:39Z</dcterms:modified>
</cp:coreProperties>
</file>